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507" r:id="rId3"/>
    <p:sldId id="804" r:id="rId4"/>
    <p:sldId id="805" r:id="rId5"/>
    <p:sldId id="806" r:id="rId6"/>
    <p:sldId id="801" r:id="rId7"/>
    <p:sldId id="851" r:id="rId8"/>
    <p:sldId id="852" r:id="rId9"/>
    <p:sldId id="880" r:id="rId10"/>
    <p:sldId id="881" r:id="rId11"/>
    <p:sldId id="832" r:id="rId12"/>
    <p:sldId id="838" r:id="rId13"/>
    <p:sldId id="839" r:id="rId14"/>
    <p:sldId id="842" r:id="rId15"/>
    <p:sldId id="840" r:id="rId16"/>
    <p:sldId id="841" r:id="rId17"/>
    <p:sldId id="834" r:id="rId18"/>
    <p:sldId id="846" r:id="rId19"/>
    <p:sldId id="901" r:id="rId20"/>
    <p:sldId id="843" r:id="rId21"/>
    <p:sldId id="848" r:id="rId22"/>
    <p:sldId id="844" r:id="rId23"/>
    <p:sldId id="902" r:id="rId24"/>
    <p:sldId id="903" r:id="rId25"/>
    <p:sldId id="904" r:id="rId26"/>
    <p:sldId id="905" r:id="rId27"/>
    <p:sldId id="906" r:id="rId28"/>
    <p:sldId id="835" r:id="rId29"/>
    <p:sldId id="849" r:id="rId30"/>
    <p:sldId id="910" r:id="rId31"/>
    <p:sldId id="909" r:id="rId32"/>
    <p:sldId id="850" r:id="rId33"/>
    <p:sldId id="856" r:id="rId34"/>
    <p:sldId id="857" r:id="rId35"/>
    <p:sldId id="858" r:id="rId36"/>
    <p:sldId id="855" r:id="rId37"/>
    <p:sldId id="891" r:id="rId38"/>
    <p:sldId id="892" r:id="rId39"/>
    <p:sldId id="893" r:id="rId40"/>
    <p:sldId id="897" r:id="rId41"/>
    <p:sldId id="836" r:id="rId42"/>
    <p:sldId id="908" r:id="rId43"/>
    <p:sldId id="879" r:id="rId44"/>
    <p:sldId id="886" r:id="rId45"/>
    <p:sldId id="877" r:id="rId46"/>
    <p:sldId id="416" r:id="rId47"/>
    <p:sldId id="797" r:id="rId48"/>
    <p:sldId id="911" r:id="rId49"/>
    <p:sldId id="912" r:id="rId50"/>
    <p:sldId id="913" r:id="rId51"/>
    <p:sldId id="914" r:id="rId52"/>
    <p:sldId id="915" r:id="rId53"/>
    <p:sldId id="916" r:id="rId54"/>
    <p:sldId id="917" r:id="rId55"/>
    <p:sldId id="918" r:id="rId56"/>
    <p:sldId id="919" r:id="rId57"/>
    <p:sldId id="920" r:id="rId58"/>
    <p:sldId id="921" r:id="rId59"/>
    <p:sldId id="922" r:id="rId60"/>
  </p:sldIdLst>
  <p:sldSz cx="12192000" cy="6858000"/>
  <p:notesSz cx="6858000" cy="9144000"/>
  <p:embeddedFontLst>
    <p:embeddedFont>
      <p:font typeface="Calibri Light" panose="020F0302020204030204" pitchFamily="34" charset="0"/>
      <p:regular r:id="rId62"/>
      <p: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 autoAdjust="0"/>
    <p:restoredTop sz="81182" autoAdjust="0"/>
  </p:normalViewPr>
  <p:slideViewPr>
    <p:cSldViewPr snapToGrid="0">
      <p:cViewPr varScale="1">
        <p:scale>
          <a:sx n="78" d="100"/>
          <a:sy n="78" d="100"/>
        </p:scale>
        <p:origin x="356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br>
              <a:rPr lang="en-US" dirty="0" smtClean="0"/>
            </a:br>
            <a:r>
              <a:rPr lang="en-US" dirty="0" smtClean="0"/>
              <a:t>- T</a:t>
            </a:r>
            <a:r>
              <a:rPr lang="en-US" dirty="0" smtClean="0"/>
              <a:t>he short version -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are </a:t>
            </a:r>
            <a:r>
              <a:rPr lang="en-US" b="1" u="sng" dirty="0"/>
              <a:t>readily available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any researcher for purposes of replication.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replication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These 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</a:t>
            </a:r>
            <a:r>
              <a:rPr lang="en-US" dirty="0"/>
              <a:t> </a:t>
            </a:r>
            <a:r>
              <a:rPr lang="en-US" dirty="0" smtClean="0"/>
              <a:t>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DCAP (2018→2019)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Pre-Publication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doing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 smtClean="0"/>
              <a:t>Earlier reproducibility work</a:t>
            </a:r>
            <a:r>
              <a:rPr lang="en-US" dirty="0" smtClean="0"/>
              <a:t>: </a:t>
            </a:r>
            <a:r>
              <a:rPr lang="en-US" b="1" dirty="0" smtClean="0"/>
              <a:t>Flavio </a:t>
            </a:r>
            <a:r>
              <a:rPr lang="en-US" b="1" dirty="0" err="1" smtClean="0"/>
              <a:t>Stanchi</a:t>
            </a:r>
            <a:r>
              <a:rPr lang="en-US" b="1" dirty="0" smtClean="0"/>
              <a:t> </a:t>
            </a:r>
            <a:r>
              <a:rPr lang="en-US" dirty="0" smtClean="0"/>
              <a:t>(now at </a:t>
            </a:r>
            <a:r>
              <a:rPr lang="en-US" dirty="0" err="1" smtClean="0"/>
              <a:t>AirBnb</a:t>
            </a:r>
            <a:r>
              <a:rPr lang="en-US" dirty="0" smtClean="0"/>
              <a:t>), </a:t>
            </a:r>
            <a:r>
              <a:rPr lang="en-US" b="1" dirty="0" err="1" smtClean="0"/>
              <a:t>Sylverie</a:t>
            </a:r>
            <a:r>
              <a:rPr lang="en-US" b="1" dirty="0" smtClean="0"/>
              <a:t> Herbert</a:t>
            </a:r>
            <a:r>
              <a:rPr lang="en-US" dirty="0" smtClean="0"/>
              <a:t> (on the market), </a:t>
            </a:r>
            <a:r>
              <a:rPr lang="en-US" b="1" dirty="0" err="1" smtClean="0"/>
              <a:t>Hautahi</a:t>
            </a:r>
            <a:r>
              <a:rPr lang="en-US" b="1" dirty="0" smtClean="0"/>
              <a:t> </a:t>
            </a:r>
            <a:r>
              <a:rPr lang="en-US" b="1" dirty="0" err="1" smtClean="0"/>
              <a:t>Kingi</a:t>
            </a:r>
            <a:r>
              <a:rPr lang="en-US" dirty="0" smtClean="0"/>
              <a:t> (</a:t>
            </a:r>
            <a:r>
              <a:rPr lang="en-US" dirty="0" err="1" smtClean="0"/>
              <a:t>Impaq</a:t>
            </a:r>
            <a:r>
              <a:rPr lang="en-US" dirty="0" smtClean="0"/>
              <a:t>)</a:t>
            </a:r>
          </a:p>
          <a:p>
            <a:r>
              <a:rPr lang="en-US" u="sng" dirty="0" smtClean="0"/>
              <a:t>Current lead graduate students</a:t>
            </a:r>
            <a:r>
              <a:rPr lang="en-US" dirty="0" smtClean="0"/>
              <a:t>: </a:t>
            </a:r>
            <a:r>
              <a:rPr lang="en-US" b="1" dirty="0" smtClean="0"/>
              <a:t>David </a:t>
            </a:r>
            <a:r>
              <a:rPr lang="en-US" b="1" dirty="0" err="1" smtClean="0"/>
              <a:t>Wasser</a:t>
            </a:r>
            <a:r>
              <a:rPr lang="en-US" b="1" dirty="0" smtClean="0"/>
              <a:t> </a:t>
            </a:r>
            <a:r>
              <a:rPr lang="en-US" dirty="0" smtClean="0"/>
              <a:t>(until Dec 2019), </a:t>
            </a:r>
            <a:r>
              <a:rPr lang="en-US" b="1" dirty="0" smtClean="0"/>
              <a:t>Meredith Welch </a:t>
            </a:r>
            <a:r>
              <a:rPr lang="en-US" dirty="0" smtClean="0"/>
              <a:t>(since Jan 2020)</a:t>
            </a:r>
          </a:p>
          <a:p>
            <a:r>
              <a:rPr lang="en-US" u="sng" dirty="0" smtClean="0"/>
              <a:t>Current and past undergraduate students</a:t>
            </a:r>
            <a:r>
              <a:rPr lang="en-US" dirty="0" smtClean="0"/>
              <a:t>: </a:t>
            </a:r>
            <a:r>
              <a:rPr lang="en-US" dirty="0"/>
              <a:t>Alexia </a:t>
            </a:r>
            <a:r>
              <a:rPr lang="en-US" dirty="0" smtClean="0"/>
              <a:t>Ge, </a:t>
            </a:r>
            <a:r>
              <a:rPr lang="en-US" dirty="0"/>
              <a:t>Anthony Peraza, </a:t>
            </a:r>
            <a:r>
              <a:rPr lang="en-US" dirty="0" smtClean="0"/>
              <a:t>Craig </a:t>
            </a:r>
            <a:r>
              <a:rPr lang="en-US" dirty="0"/>
              <a:t>Schulman, Elijah B. Ruiz, Gabriel Bond, </a:t>
            </a:r>
            <a:r>
              <a:rPr lang="en-US" dirty="0" smtClean="0"/>
              <a:t>Jason S</a:t>
            </a:r>
            <a:r>
              <a:rPr lang="en-US" dirty="0"/>
              <a:t>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 smtClean="0"/>
              <a:t>Linchen</a:t>
            </a:r>
            <a:r>
              <a:rPr lang="en-US" dirty="0" smtClean="0"/>
              <a:t> Zhang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 smtClean="0"/>
              <a:t>, </a:t>
            </a:r>
            <a:r>
              <a:rPr lang="en-US" b="1" dirty="0" smtClean="0"/>
              <a:t>Naomi </a:t>
            </a:r>
            <a:r>
              <a:rPr lang="en-US" b="1" dirty="0"/>
              <a:t>Li</a:t>
            </a:r>
            <a:r>
              <a:rPr lang="en-US" dirty="0"/>
              <a:t>, </a:t>
            </a:r>
            <a:r>
              <a:rPr lang="en-US" dirty="0" smtClean="0"/>
              <a:t>Nicholas Swan</a:t>
            </a:r>
            <a:r>
              <a:rPr lang="en-US" dirty="0"/>
              <a:t>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</a:t>
            </a:r>
            <a:r>
              <a:rPr lang="en-US" dirty="0" smtClean="0"/>
              <a:t>William Hernandez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</a:t>
            </a:r>
            <a:r>
              <a:rPr lang="en-US" dirty="0"/>
              <a:t>, Xing </a:t>
            </a:r>
            <a:r>
              <a:rPr lang="en-US" dirty="0" smtClean="0"/>
              <a:t>Su, </a:t>
            </a:r>
            <a:r>
              <a:rPr lang="en-US" dirty="0" err="1" smtClean="0"/>
              <a:t>Jiazhen</a:t>
            </a:r>
            <a:r>
              <a:rPr lang="en-US" dirty="0" smtClean="0"/>
              <a:t> </a:t>
            </a:r>
            <a:r>
              <a:rPr lang="en-US" dirty="0"/>
              <a:t>Tan </a:t>
            </a:r>
            <a:r>
              <a:rPr lang="en-US" dirty="0" smtClean="0"/>
              <a:t>, </a:t>
            </a:r>
            <a:r>
              <a:rPr lang="en-US" dirty="0" err="1" smtClean="0"/>
              <a:t>Xueshi</a:t>
            </a:r>
            <a:r>
              <a:rPr lang="en-US" dirty="0" smtClean="0"/>
              <a:t> Su, </a:t>
            </a:r>
            <a:r>
              <a:rPr lang="en-US" dirty="0" err="1" smtClean="0"/>
              <a:t>Vendela</a:t>
            </a:r>
            <a:r>
              <a:rPr lang="en-US" dirty="0" smtClean="0"/>
              <a:t> Norman, Anderson Park</a:t>
            </a:r>
            <a:r>
              <a:rPr lang="en-US" dirty="0"/>
              <a:t>, </a:t>
            </a:r>
            <a:r>
              <a:rPr lang="en-US" i="1" dirty="0" err="1"/>
              <a:t>Nehedin</a:t>
            </a:r>
            <a:r>
              <a:rPr lang="en-US" i="1" dirty="0"/>
              <a:t> </a:t>
            </a:r>
            <a:r>
              <a:rPr lang="en-US" i="1" dirty="0" smtClean="0"/>
              <a:t>Juarez, </a:t>
            </a:r>
            <a:r>
              <a:rPr lang="en-US" i="1" dirty="0" err="1" smtClean="0"/>
              <a:t>Rubal</a:t>
            </a:r>
            <a:r>
              <a:rPr lang="en-US" i="1" dirty="0" smtClean="0"/>
              <a:t> Mistry, </a:t>
            </a:r>
            <a:r>
              <a:rPr lang="en-US" i="1" dirty="0" err="1" smtClean="0"/>
              <a:t>Syon</a:t>
            </a:r>
            <a:r>
              <a:rPr lang="en-US" i="1" dirty="0" smtClean="0"/>
              <a:t> </a:t>
            </a:r>
            <a:r>
              <a:rPr lang="en-US" i="1" dirty="0" err="1" smtClean="0"/>
              <a:t>Verma</a:t>
            </a:r>
            <a:r>
              <a:rPr lang="en-US" i="1" dirty="0" smtClean="0"/>
              <a:t>, William Silverman, Zechariah </a:t>
            </a:r>
            <a:r>
              <a:rPr lang="en-US" i="1" dirty="0" err="1" smtClean="0"/>
              <a:t>Karsana</a:t>
            </a:r>
            <a:endParaRPr lang="en-US" i="1" dirty="0" smtClean="0"/>
          </a:p>
          <a:p>
            <a:r>
              <a:rPr lang="en-US" u="sng" dirty="0" smtClean="0"/>
              <a:t>Other graduate students</a:t>
            </a:r>
            <a:r>
              <a:rPr lang="en-US" dirty="0" smtClean="0"/>
              <a:t>: Aviv </a:t>
            </a:r>
            <a:r>
              <a:rPr lang="en-US" dirty="0" err="1" smtClean="0"/>
              <a:t>Caspi</a:t>
            </a:r>
            <a:r>
              <a:rPr lang="en-US" dirty="0" smtClean="0"/>
              <a:t>, Leah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</a:t>
            </a:r>
            <a:r>
              <a:rPr lang="en-US" dirty="0" smtClean="0"/>
              <a:t>policies </a:t>
            </a:r>
          </a:p>
          <a:p>
            <a:pPr lvl="1"/>
            <a:r>
              <a:rPr lang="en-US" dirty="0" smtClean="0"/>
              <a:t>Since 1985 in economics</a:t>
            </a:r>
          </a:p>
          <a:p>
            <a:pPr lvl="1"/>
            <a:r>
              <a:rPr lang="en-US" dirty="0" smtClean="0"/>
              <a:t>More broadly since early 2000s</a:t>
            </a:r>
            <a:endParaRPr lang="en-US" dirty="0" smtClean="0"/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</a:t>
            </a:r>
            <a:r>
              <a:rPr lang="en-US" dirty="0" smtClean="0"/>
              <a:t>28, 2019 (4.5 </a:t>
            </a:r>
            <a:r>
              <a:rPr lang="en-US" dirty="0" err="1" smtClean="0"/>
              <a:t>mths</a:t>
            </a:r>
            <a:r>
              <a:rPr lang="en-US" dirty="0" smtClean="0"/>
              <a:t>), </a:t>
            </a:r>
            <a:r>
              <a:rPr lang="en-US" dirty="0"/>
              <a:t>the AEA Data Editor team conducted </a:t>
            </a:r>
            <a:endParaRPr lang="en-US" dirty="0" smtClean="0"/>
          </a:p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216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assessments </a:t>
            </a:r>
          </a:p>
          <a:p>
            <a:r>
              <a:rPr lang="en-US" dirty="0" smtClean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(as of today, approx. 400)</a:t>
            </a:r>
            <a:endParaRPr lang="en-US" dirty="0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typical article goes through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 smtClean="0"/>
              <a:t>of assessment (none were perfect)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Goal is turnaround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 author response time is also a contributor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Total time (from first submission to final signoff) is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team size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Grown from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 smtClean="0"/>
              <a:t>+ 1 graduate assistant</a:t>
            </a:r>
          </a:p>
          <a:p>
            <a:r>
              <a:rPr lang="en-US" dirty="0" smtClean="0"/>
              <a:t>To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14 undergraduates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 trainees</a:t>
            </a:r>
            <a:r>
              <a:rPr lang="en-US" dirty="0" smtClean="0"/>
              <a:t>, + 1 graduate assistant (+ 1 volunteer)</a:t>
            </a:r>
          </a:p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772682"/>
            <a:ext cx="10515600" cy="1668689"/>
          </a:xfrm>
        </p:spPr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38824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940750"/>
            <a:ext cx="5310909" cy="374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  to come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2994" y="4336869"/>
            <a:ext cx="52773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2">
                    <a:lumMod val="25000"/>
                  </a:schemeClr>
                </a:solidFill>
              </a:rPr>
              <a:t>Extra slides</a:t>
            </a:r>
            <a:endParaRPr lang="en-US" sz="6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4156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81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79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67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6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5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10793</TotalTime>
  <Words>1813</Words>
  <Application>Microsoft Office PowerPoint</Application>
  <PresentationFormat>Widescreen</PresentationFormat>
  <Paragraphs>288</Paragraphs>
  <Slides>59</Slides>
  <Notes>6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 Light</vt:lpstr>
      <vt:lpstr>Calibri</vt:lpstr>
      <vt:lpstr>Office Theme</vt:lpstr>
      <vt:lpstr>Implementing Increased Transparency, and Reproducibility in Economics - The short version -</vt:lpstr>
      <vt:lpstr>Progress</vt:lpstr>
      <vt:lpstr>Results?</vt:lpstr>
      <vt:lpstr>Some key statistics</vt:lpstr>
      <vt:lpstr>In a nutshell</vt:lpstr>
      <vt:lpstr>Second round (2012-)</vt:lpstr>
      <vt:lpstr>Action: Data citations and metadata</vt:lpstr>
      <vt:lpstr>Starts with Data Citations</vt:lpstr>
      <vt:lpstr>Evolving Journal and Data Infrastructure</vt:lpstr>
      <vt:lpstr>Why are data citations not enough?</vt:lpstr>
      <vt:lpstr>PowerPoint Presentation</vt:lpstr>
      <vt:lpstr>AEA “Data Availability Policy”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Who is doing that?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Current efforts at the AEA</vt:lpstr>
      <vt:lpstr>Full-featured repository</vt:lpstr>
      <vt:lpstr>Migrating archives</vt:lpstr>
      <vt:lpstr>Migrating archives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PowerPoint Presentation</vt:lpstr>
      <vt:lpstr>PowerPoint Presentation</vt:lpstr>
      <vt:lpstr>Some statistics</vt:lpstr>
      <vt:lpstr>Current efforts at the AEA</vt:lpstr>
      <vt:lpstr>Starts with Data Citations</vt:lpstr>
      <vt:lpstr>Every manuscript is checked</vt:lpstr>
      <vt:lpstr>Every manuscript is checked</vt:lpstr>
      <vt:lpstr>Social science “guild”</vt:lpstr>
      <vt:lpstr>PowerPoint Presentation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352</cp:revision>
  <dcterms:created xsi:type="dcterms:W3CDTF">2016-11-26T21:09:30Z</dcterms:created>
  <dcterms:modified xsi:type="dcterms:W3CDTF">2020-02-13T08:55:45Z</dcterms:modified>
</cp:coreProperties>
</file>